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1" r:id="rId3"/>
    <p:sldId id="282" r:id="rId5"/>
    <p:sldId id="283" r:id="rId6"/>
    <p:sldId id="327" r:id="rId7"/>
    <p:sldId id="284" r:id="rId8"/>
    <p:sldId id="285" r:id="rId9"/>
    <p:sldId id="34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6" r:id="rId18"/>
    <p:sldId id="27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F73EE"/>
    <a:srgbClr val="002060"/>
    <a:srgbClr val="1F4E79"/>
    <a:srgbClr val="BDD7EE"/>
    <a:srgbClr val="E3E0F7"/>
    <a:srgbClr val="C1E8F9"/>
    <a:srgbClr val="C0E2F9"/>
    <a:srgbClr val="F2F2F2"/>
    <a:srgbClr val="E3C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5" autoAdjust="0"/>
    <p:restoredTop sz="77447" autoAdjust="0"/>
  </p:normalViewPr>
  <p:slideViewPr>
    <p:cSldViewPr snapToGrid="0" showGuides="1">
      <p:cViewPr varScale="1">
        <p:scale>
          <a:sx n="86" d="100"/>
          <a:sy n="86" d="100"/>
        </p:scale>
        <p:origin x="1464" y="78"/>
      </p:cViewPr>
      <p:guideLst>
        <p:guide orient="horz" pos="2136"/>
        <p:guide pos="6292"/>
        <p:guide pos="3704"/>
        <p:guide orient="horz" pos="2190"/>
        <p:guide pos="139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13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Relationship Id="rId3" Type="http://schemas.openxmlformats.org/officeDocument/2006/relationships/tags" Target="../tags/tag9.xml"/><Relationship Id="rId2" Type="http://schemas.openxmlformats.org/officeDocument/2006/relationships/image" Target="../media/image11.wmf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3647954" y="3929363"/>
            <a:ext cx="5806160" cy="748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lang="en-US" altLang="zh-CN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4</a:t>
            </a: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  音频信息隐藏</a:t>
            </a:r>
            <a:endParaRPr lang="zh-CN" altLang="en-US" sz="4265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429119" y="21027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04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665347" y="1898456"/>
            <a:ext cx="7612649" cy="617070"/>
            <a:chOff x="5493750" y="892151"/>
            <a:chExt cx="7612649" cy="617070"/>
          </a:xfrm>
        </p:grpSpPr>
        <p:sp>
          <p:nvSpPr>
            <p:cNvPr id="18" name="矩形: 圆角 1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20" name="矩形: 圆角 19"/>
            <p:cNvSpPr/>
            <p:nvPr/>
          </p:nvSpPr>
          <p:spPr>
            <a:xfrm>
              <a:off x="6095999" y="892151"/>
              <a:ext cx="7010400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去掉低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比特位的语音信号（声音信号听不出差别）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12" name="图片 20483"/>
          <p:cNvPicPr/>
          <p:nvPr/>
        </p:nvPicPr>
        <p:blipFill>
          <a:blip r:embed="rId1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3326" t="11960" r="3326" b="1595"/>
          <a:stretch>
            <a:fillRect/>
          </a:stretch>
        </p:blipFill>
        <p:spPr>
          <a:xfrm>
            <a:off x="2267596" y="2909000"/>
            <a:ext cx="7467600" cy="3124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" name="组合 12"/>
          <p:cNvGrpSpPr/>
          <p:nvPr/>
        </p:nvGrpSpPr>
        <p:grpSpPr>
          <a:xfrm>
            <a:off x="1259350" y="675886"/>
            <a:ext cx="5591632" cy="840284"/>
            <a:chOff x="3135993" y="1051060"/>
            <a:chExt cx="5591632" cy="840284"/>
          </a:xfrm>
        </p:grpSpPr>
        <p:sp>
          <p:nvSpPr>
            <p:cNvPr id="14" name="矩形: 圆角 13"/>
            <p:cNvSpPr/>
            <p:nvPr/>
          </p:nvSpPr>
          <p:spPr>
            <a:xfrm>
              <a:off x="3839426" y="1280937"/>
              <a:ext cx="48369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024093" y="1333399"/>
              <a:ext cx="47035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语音各个比特位的作用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2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思源黑体 CN Heavy" panose="020B0A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665347" y="1898456"/>
            <a:ext cx="7612649" cy="617070"/>
            <a:chOff x="5493750" y="892151"/>
            <a:chExt cx="7612649" cy="617070"/>
          </a:xfrm>
        </p:grpSpPr>
        <p:sp>
          <p:nvSpPr>
            <p:cNvPr id="18" name="矩形: 圆角 1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20" name="矩形: 圆角 19"/>
            <p:cNvSpPr/>
            <p:nvPr/>
          </p:nvSpPr>
          <p:spPr>
            <a:xfrm>
              <a:off x="6095999" y="892151"/>
              <a:ext cx="7010400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去掉低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4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比特位的语音信号（声音信号听不出差别）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13" name="图片 21507"/>
          <p:cNvPicPr/>
          <p:nvPr/>
        </p:nvPicPr>
        <p:blipFill>
          <a:blip r:embed="rId1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3326" t="11960" r="3326" b="1595"/>
          <a:stretch>
            <a:fillRect/>
          </a:stretch>
        </p:blipFill>
        <p:spPr>
          <a:xfrm>
            <a:off x="2590800" y="2989888"/>
            <a:ext cx="7010400" cy="304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" name="组合 13"/>
          <p:cNvGrpSpPr/>
          <p:nvPr/>
        </p:nvGrpSpPr>
        <p:grpSpPr>
          <a:xfrm>
            <a:off x="1259350" y="675886"/>
            <a:ext cx="5591632" cy="840284"/>
            <a:chOff x="3135993" y="1051060"/>
            <a:chExt cx="5591632" cy="840284"/>
          </a:xfrm>
        </p:grpSpPr>
        <p:sp>
          <p:nvSpPr>
            <p:cNvPr id="15" name="矩形: 圆角 14"/>
            <p:cNvSpPr/>
            <p:nvPr/>
          </p:nvSpPr>
          <p:spPr>
            <a:xfrm>
              <a:off x="3839426" y="1280937"/>
              <a:ext cx="48369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24093" y="1333399"/>
              <a:ext cx="47035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语音各个比特位的作用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3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思源黑体 CN Heavy" panose="020B0A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665347" y="1898456"/>
            <a:ext cx="10012303" cy="617070"/>
            <a:chOff x="5493750" y="892151"/>
            <a:chExt cx="10012303" cy="617070"/>
          </a:xfrm>
        </p:grpSpPr>
        <p:sp>
          <p:nvSpPr>
            <p:cNvPr id="18" name="矩形: 圆角 1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20" name="矩形: 圆角 19"/>
            <p:cNvSpPr/>
            <p:nvPr/>
          </p:nvSpPr>
          <p:spPr>
            <a:xfrm>
              <a:off x="6095999" y="892151"/>
              <a:ext cx="9410054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去掉低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6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比特位的语音信号（声音中有极少的背景噪音，不易被察觉）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12" name="图片 22531"/>
          <p:cNvPicPr/>
          <p:nvPr/>
        </p:nvPicPr>
        <p:blipFill>
          <a:blip r:embed="rId1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3326" t="11960" r="3326" b="1595"/>
          <a:stretch>
            <a:fillRect/>
          </a:stretch>
        </p:blipFill>
        <p:spPr>
          <a:xfrm>
            <a:off x="2811463" y="2935912"/>
            <a:ext cx="6858000" cy="32004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" name="组合 13"/>
          <p:cNvGrpSpPr/>
          <p:nvPr/>
        </p:nvGrpSpPr>
        <p:grpSpPr>
          <a:xfrm>
            <a:off x="1259350" y="675886"/>
            <a:ext cx="5591632" cy="840284"/>
            <a:chOff x="3135993" y="1051060"/>
            <a:chExt cx="5591632" cy="840284"/>
          </a:xfrm>
        </p:grpSpPr>
        <p:sp>
          <p:nvSpPr>
            <p:cNvPr id="15" name="矩形: 圆角 14"/>
            <p:cNvSpPr/>
            <p:nvPr/>
          </p:nvSpPr>
          <p:spPr>
            <a:xfrm>
              <a:off x="3839426" y="1280937"/>
              <a:ext cx="48369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24093" y="1333399"/>
              <a:ext cx="47035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语音各个比特位的作用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4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思源黑体 CN Heavy" panose="020B0A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665347" y="1898456"/>
            <a:ext cx="8412103" cy="617070"/>
            <a:chOff x="5493750" y="892151"/>
            <a:chExt cx="8412103" cy="617070"/>
          </a:xfrm>
        </p:grpSpPr>
        <p:sp>
          <p:nvSpPr>
            <p:cNvPr id="18" name="矩形: 圆角 1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20" name="矩形: 圆角 19"/>
            <p:cNvSpPr/>
            <p:nvPr/>
          </p:nvSpPr>
          <p:spPr>
            <a:xfrm>
              <a:off x="6095999" y="892151"/>
              <a:ext cx="7809854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去掉低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8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比特位的语音信号（声音中有较明显的背景噪音）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13" name="图片 23555"/>
          <p:cNvPicPr/>
          <p:nvPr/>
        </p:nvPicPr>
        <p:blipFill>
          <a:blip r:embed="rId1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3326" t="11960" r="3326" b="1595"/>
          <a:stretch>
            <a:fillRect/>
          </a:stretch>
        </p:blipFill>
        <p:spPr>
          <a:xfrm>
            <a:off x="2705423" y="2866137"/>
            <a:ext cx="6934200" cy="3124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" name="组合 13"/>
          <p:cNvGrpSpPr/>
          <p:nvPr/>
        </p:nvGrpSpPr>
        <p:grpSpPr>
          <a:xfrm>
            <a:off x="1259350" y="675886"/>
            <a:ext cx="5591632" cy="840284"/>
            <a:chOff x="3135993" y="1051060"/>
            <a:chExt cx="5591632" cy="840284"/>
          </a:xfrm>
        </p:grpSpPr>
        <p:sp>
          <p:nvSpPr>
            <p:cNvPr id="15" name="矩形: 圆角 14"/>
            <p:cNvSpPr/>
            <p:nvPr/>
          </p:nvSpPr>
          <p:spPr>
            <a:xfrm>
              <a:off x="3839426" y="1280937"/>
              <a:ext cx="48369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24093" y="1333399"/>
              <a:ext cx="47035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语音各个比特位的作用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思源黑体 CN Heavy" panose="020B0A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665347" y="1898456"/>
            <a:ext cx="10069453" cy="617070"/>
            <a:chOff x="5493750" y="892151"/>
            <a:chExt cx="10069453" cy="617070"/>
          </a:xfrm>
        </p:grpSpPr>
        <p:sp>
          <p:nvSpPr>
            <p:cNvPr id="18" name="矩形: 圆角 1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20" name="矩形: 圆角 19"/>
            <p:cNvSpPr/>
            <p:nvPr/>
          </p:nvSpPr>
          <p:spPr>
            <a:xfrm>
              <a:off x="6095999" y="892151"/>
              <a:ext cx="9467204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去掉低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比特位的语音信号（声音中有很强的噪音，但话音仍较清晰）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12" name="图片 24579"/>
          <p:cNvPicPr/>
          <p:nvPr/>
        </p:nvPicPr>
        <p:blipFill>
          <a:blip r:embed="rId1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3326" t="11960" r="3326" b="1595"/>
          <a:stretch>
            <a:fillRect/>
          </a:stretch>
        </p:blipFill>
        <p:spPr>
          <a:xfrm>
            <a:off x="2590800" y="2970637"/>
            <a:ext cx="7010400" cy="3124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" name="组合 13"/>
          <p:cNvGrpSpPr/>
          <p:nvPr/>
        </p:nvGrpSpPr>
        <p:grpSpPr>
          <a:xfrm>
            <a:off x="1259350" y="675886"/>
            <a:ext cx="5591632" cy="840284"/>
            <a:chOff x="3135993" y="1051060"/>
            <a:chExt cx="5591632" cy="840284"/>
          </a:xfrm>
        </p:grpSpPr>
        <p:sp>
          <p:nvSpPr>
            <p:cNvPr id="15" name="矩形: 圆角 14"/>
            <p:cNvSpPr/>
            <p:nvPr/>
          </p:nvSpPr>
          <p:spPr>
            <a:xfrm>
              <a:off x="3839426" y="1280937"/>
              <a:ext cx="48369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24093" y="1333399"/>
              <a:ext cx="47035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语音各个比特位的作用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6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思源黑体 CN Heavy" panose="020B0A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9" name="组合 65538"/>
          <p:cNvGrpSpPr/>
          <p:nvPr/>
        </p:nvGrpSpPr>
        <p:grpSpPr>
          <a:xfrm>
            <a:off x="1169038" y="3007930"/>
            <a:ext cx="4875344" cy="1265000"/>
            <a:chOff x="1076853" y="5080315"/>
            <a:chExt cx="5054600" cy="153918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矩形: 圆角 172"/>
            <p:cNvSpPr/>
            <p:nvPr/>
          </p:nvSpPr>
          <p:spPr>
            <a:xfrm>
              <a:off x="1076853" y="5228959"/>
              <a:ext cx="5054600" cy="139054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5536" name="组合 65535"/>
          <p:cNvGrpSpPr/>
          <p:nvPr/>
        </p:nvGrpSpPr>
        <p:grpSpPr>
          <a:xfrm>
            <a:off x="3731314" y="716894"/>
            <a:ext cx="4725574" cy="1109044"/>
            <a:chOff x="3279913" y="488294"/>
            <a:chExt cx="4725574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4725574" cy="687881"/>
              <a:chOff x="3279913" y="909457"/>
              <a:chExt cx="4725574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4725574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248951" y="1032190"/>
                <a:ext cx="1005403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结论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1303795" y="3046981"/>
            <a:ext cx="4605829" cy="11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 数字化音频中，低有效比特对音质贡献弱。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6658480" y="3007930"/>
            <a:ext cx="4303553" cy="1264996"/>
            <a:chOff x="1076853" y="5080315"/>
            <a:chExt cx="5054600" cy="1539184"/>
          </a:xfrm>
        </p:grpSpPr>
        <p:cxnSp>
          <p:nvCxnSpPr>
            <p:cNvPr id="178" name="直接连接符 177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矩形: 圆角 178"/>
            <p:cNvSpPr/>
            <p:nvPr/>
          </p:nvSpPr>
          <p:spPr>
            <a:xfrm>
              <a:off x="1076853" y="5228959"/>
              <a:ext cx="5054600" cy="1390540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860521" y="3060141"/>
            <a:ext cx="3899470" cy="11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 改变低有效比特不会显著影响音质。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6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81509" y="1699717"/>
            <a:ext cx="10285730" cy="16927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一级标题：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 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二级标题：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46031" y="4865172"/>
          <a:ext cx="301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包装程序外壳对象" showAsIcon="1" r:id="rId1" imgW="3000375" imgH="523875" progId="Package">
                  <p:embed/>
                </p:oleObj>
              </mc:Choice>
              <mc:Fallback>
                <p:oleObj name="包装程序外壳对象" showAsIcon="1" r:id="rId1" imgW="3000375" imgH="523875" progId="Package">
                  <p:embed/>
                  <p:pic>
                    <p:nvPicPr>
                      <p:cNvPr id="0" name="图片 22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6031" y="4865172"/>
                        <a:ext cx="30162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778211" y="1145195"/>
            <a:ext cx="6635578" cy="1109044"/>
            <a:chOff x="3279913" y="488294"/>
            <a:chExt cx="6635578" cy="1109044"/>
          </a:xfrm>
        </p:grpSpPr>
        <p:grpSp>
          <p:nvGrpSpPr>
            <p:cNvPr id="8" name="组合 7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3" name="矩形: 圆角 162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4648956" y="1032190"/>
                <a:ext cx="50596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信息安全斗争的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技术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和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艺术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0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2800789" y="2568153"/>
            <a:ext cx="6170150" cy="840284"/>
            <a:chOff x="3135993" y="1051060"/>
            <a:chExt cx="6170150" cy="840284"/>
          </a:xfrm>
        </p:grpSpPr>
        <p:sp>
          <p:nvSpPr>
            <p:cNvPr id="166" name="矩形: 圆角 165"/>
            <p:cNvSpPr/>
            <p:nvPr/>
          </p:nvSpPr>
          <p:spPr>
            <a:xfrm>
              <a:off x="3839426" y="1280937"/>
              <a:ext cx="54667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3972879" y="1333399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信息隐藏技术和密码技术的区别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矩形 169"/>
          <p:cNvSpPr/>
          <p:nvPr/>
        </p:nvSpPr>
        <p:spPr>
          <a:xfrm>
            <a:off x="9636839" y="168619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  <a:endParaRPr lang="zh-CN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9231435" y="292743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  <a:endParaRPr lang="zh-CN" altLang="en-US" dirty="0"/>
          </a:p>
        </p:txBody>
      </p:sp>
      <p:graphicFrame>
        <p:nvGraphicFramePr>
          <p:cNvPr id="172" name="对象 171"/>
          <p:cNvGraphicFramePr>
            <a:graphicFrameLocks noChangeAspect="1"/>
          </p:cNvGraphicFramePr>
          <p:nvPr/>
        </p:nvGraphicFramePr>
        <p:xfrm>
          <a:off x="3972557" y="4856858"/>
          <a:ext cx="23479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包装程序外壳对象" showAsIcon="1" r:id="rId4" imgW="2333625" imgH="523875" progId="Package">
                  <p:embed/>
                </p:oleObj>
              </mc:Choice>
              <mc:Fallback>
                <p:oleObj name="包装程序外壳对象" showAsIcon="1" r:id="rId4" imgW="2333625" imgH="523875" progId="Package">
                  <p:embed/>
                  <p:pic>
                    <p:nvPicPr>
                      <p:cNvPr id="0" name="图片 22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2557" y="4856858"/>
                        <a:ext cx="234791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对象 172"/>
          <p:cNvGraphicFramePr>
            <a:graphicFrameLocks noChangeAspect="1"/>
          </p:cNvGraphicFramePr>
          <p:nvPr/>
        </p:nvGraphicFramePr>
        <p:xfrm>
          <a:off x="6320470" y="4891583"/>
          <a:ext cx="2528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包装程序外壳对象" showAsIcon="1" r:id="rId6" imgW="2514600" imgH="523875" progId="Package">
                  <p:embed/>
                </p:oleObj>
              </mc:Choice>
              <mc:Fallback>
                <p:oleObj name="包装程序外壳对象" showAsIcon="1" r:id="rId6" imgW="2514600" imgH="523875" progId="Package">
                  <p:embed/>
                  <p:pic>
                    <p:nvPicPr>
                      <p:cNvPr id="0" name="图片 22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0470" y="4891583"/>
                        <a:ext cx="25288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对象 173"/>
          <p:cNvGraphicFramePr>
            <a:graphicFrameLocks noChangeAspect="1"/>
          </p:cNvGraphicFramePr>
          <p:nvPr/>
        </p:nvGraphicFramePr>
        <p:xfrm>
          <a:off x="9082801" y="4891583"/>
          <a:ext cx="554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包装程序外壳对象" showAsIcon="1" r:id="rId8" imgW="542925" imgH="523875" progId="Package">
                  <p:embed/>
                </p:oleObj>
              </mc:Choice>
              <mc:Fallback>
                <p:oleObj name="包装程序外壳对象" showAsIcon="1" r:id="rId8" imgW="542925" imgH="523875" progId="Package">
                  <p:embed/>
                  <p:pic>
                    <p:nvPicPr>
                      <p:cNvPr id="0" name="图片 222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82801" y="4891583"/>
                        <a:ext cx="5540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046031" y="386479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数字   英文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985909" y="3912937"/>
            <a:ext cx="2645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Times New Roman (正文)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071048" y="291130"/>
            <a:ext cx="798285" cy="798285"/>
          </a:xfrm>
          <a:prstGeom prst="ellipse">
            <a:avLst/>
          </a:prstGeom>
          <a:solidFill>
            <a:srgbClr val="0F7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椭圆 174"/>
          <p:cNvSpPr/>
          <p:nvPr/>
        </p:nvSpPr>
        <p:spPr>
          <a:xfrm>
            <a:off x="2111973" y="284842"/>
            <a:ext cx="798285" cy="7982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椭圆 175"/>
          <p:cNvSpPr/>
          <p:nvPr/>
        </p:nvSpPr>
        <p:spPr>
          <a:xfrm>
            <a:off x="3152898" y="278554"/>
            <a:ext cx="798285" cy="798285"/>
          </a:xfrm>
          <a:prstGeom prst="ellipse">
            <a:avLst/>
          </a:prstGeom>
          <a:solidFill>
            <a:srgbClr val="E3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椭圆 176"/>
          <p:cNvSpPr/>
          <p:nvPr/>
        </p:nvSpPr>
        <p:spPr>
          <a:xfrm>
            <a:off x="4193823" y="272266"/>
            <a:ext cx="798285" cy="798285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26515" y="2606040"/>
            <a:ext cx="9538970" cy="2292985"/>
            <a:chOff x="1962782" y="3317604"/>
            <a:chExt cx="9539279" cy="1573184"/>
          </a:xfrm>
        </p:grpSpPr>
        <p:sp>
          <p:nvSpPr>
            <p:cNvPr id="3" name="矩形: 圆角 2"/>
            <p:cNvSpPr/>
            <p:nvPr/>
          </p:nvSpPr>
          <p:spPr>
            <a:xfrm>
              <a:off x="1962782" y="3317604"/>
              <a:ext cx="9539279" cy="1573184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038747" y="3501628"/>
              <a:ext cx="9071998" cy="12028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信息隐藏系统可以从不同的角度进行分类。</a:t>
              </a:r>
              <a:endParaRPr lang="zh-CN" altLang="en-US" sz="2400" dirty="0">
                <a:latin typeface="+mn-ea"/>
              </a:endParaRPr>
            </a:p>
            <a:p>
              <a:pPr marL="342900" indent="-342900" fontAlgn="base">
                <a:lnSpc>
                  <a:spcPct val="150000"/>
                </a:lnSpc>
                <a:spcAft>
                  <a:spcPct val="0"/>
                </a:spcAft>
                <a:buFont typeface="Wingdings" panose="05000000000000000000" charset="0"/>
                <a:buChar char="ü"/>
                <a:defRPr/>
              </a:pPr>
              <a:r>
                <a:rPr lang="zh-CN" altLang="en-US" sz="2400" dirty="0">
                  <a:latin typeface="+mn-ea"/>
                </a:rPr>
                <a:t>根据用于信息隐藏的载体类型进行分类</a:t>
              </a:r>
              <a:r>
                <a:rPr lang="en-US" altLang="zh-CN" sz="2400" dirty="0">
                  <a:latin typeface="+mn-ea"/>
                </a:rPr>
                <a:t>;</a:t>
              </a:r>
              <a:endParaRPr lang="en-US" altLang="zh-CN" sz="2400" dirty="0">
                <a:latin typeface="+mn-ea"/>
              </a:endParaRPr>
            </a:p>
            <a:p>
              <a:pPr marL="342900" indent="-342900" fontAlgn="base">
                <a:lnSpc>
                  <a:spcPct val="150000"/>
                </a:lnSpc>
                <a:spcAft>
                  <a:spcPct val="0"/>
                </a:spcAft>
                <a:buFont typeface="Wingdings" panose="05000000000000000000" charset="0"/>
                <a:buChar char="ü"/>
                <a:defRPr/>
              </a:pPr>
              <a:r>
                <a:rPr lang="zh-CN" altLang="en-US" sz="2400" dirty="0">
                  <a:latin typeface="+mn-ea"/>
                </a:rPr>
                <a:t>根据隐藏算法的特点进行分类。 </a:t>
              </a:r>
              <a:endParaRPr lang="zh-CN" altLang="en-US" sz="2400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26360" y="1429527"/>
            <a:ext cx="9539279" cy="4012003"/>
            <a:chOff x="1962782" y="3317603"/>
            <a:chExt cx="9539279" cy="4246245"/>
          </a:xfrm>
        </p:grpSpPr>
        <p:sp>
          <p:nvSpPr>
            <p:cNvPr id="6" name="矩形: 圆角 5"/>
            <p:cNvSpPr/>
            <p:nvPr/>
          </p:nvSpPr>
          <p:spPr>
            <a:xfrm>
              <a:off x="1962782" y="3317603"/>
              <a:ext cx="9539279" cy="4246245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038747" y="3543999"/>
              <a:ext cx="9463314" cy="3555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根据信息隐藏的载体分类，可以分为</a:t>
              </a:r>
              <a:r>
                <a:rPr lang="zh-CN" altLang="en-US" sz="2400" dirty="0">
                  <a:solidFill>
                    <a:srgbClr val="0F73EE"/>
                  </a:solidFill>
                  <a:latin typeface="+mn-ea"/>
                </a:rPr>
                <a:t>图像中的信息隐藏</a:t>
              </a:r>
              <a:r>
                <a:rPr lang="zh-CN" altLang="en-US" sz="2400" dirty="0">
                  <a:latin typeface="+mn-ea"/>
                </a:rPr>
                <a:t>、</a:t>
              </a:r>
              <a:r>
                <a:rPr lang="zh-CN" altLang="en-US" sz="2400" dirty="0">
                  <a:solidFill>
                    <a:srgbClr val="0F73EE"/>
                  </a:solidFill>
                  <a:latin typeface="+mn-ea"/>
                </a:rPr>
                <a:t>视频中的信息隐藏、语音中的信息隐藏、文本中的信息隐藏、各类数据中的信息隐藏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等</a:t>
              </a:r>
              <a:r>
                <a:rPr lang="zh-CN" altLang="en-US" sz="2400" dirty="0">
                  <a:latin typeface="+mn-ea"/>
                </a:rPr>
                <a:t>。在不同的载体中，信息隐藏的方法有所不同，需要根据载体的特征，选择合适的隐藏算法。例如，图像、视频、音频中的信息隐藏，大部分是利用了人的感观对于这些载体信号的冗余度来隐藏信息。本章要为大家介绍的是</a:t>
              </a:r>
              <a:r>
                <a:rPr lang="zh-CN" altLang="en-US" sz="2400" dirty="0">
                  <a:solidFill>
                    <a:srgbClr val="0F73EE"/>
                  </a:solidFill>
                  <a:latin typeface="+mn-ea"/>
                </a:rPr>
                <a:t>音频信息隐藏与水印</a:t>
              </a:r>
              <a:r>
                <a:rPr lang="zh-CN" altLang="en-US" sz="2400" dirty="0">
                  <a:latin typeface="+mn-ea"/>
                </a:rPr>
                <a:t>。 </a:t>
              </a:r>
              <a:endParaRPr lang="zh-CN" altLang="en-US" sz="2400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音频隐藏的基本原理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9" name="组合 65538"/>
          <p:cNvGrpSpPr/>
          <p:nvPr/>
        </p:nvGrpSpPr>
        <p:grpSpPr>
          <a:xfrm>
            <a:off x="1169038" y="1922080"/>
            <a:ext cx="4875344" cy="3639203"/>
            <a:chOff x="1076853" y="5080315"/>
            <a:chExt cx="5054600" cy="4428001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矩形: 圆角 172"/>
            <p:cNvSpPr/>
            <p:nvPr/>
          </p:nvSpPr>
          <p:spPr>
            <a:xfrm>
              <a:off x="1076853" y="5228959"/>
              <a:ext cx="5054600" cy="4279357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303795" y="2044142"/>
            <a:ext cx="4605829" cy="3358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 在各种载体中有很多方法可以用于隐藏信息，其中最直观的一种是替换技术。任何数字多媒体信息，在扫描和采样时，都会产生物理随机噪声，而人的感观系统对这些随机噪声是不敏感的。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6658480" y="1922080"/>
            <a:ext cx="4303553" cy="3639195"/>
            <a:chOff x="1076853" y="5080315"/>
            <a:chExt cx="5054600" cy="4427991"/>
          </a:xfrm>
        </p:grpSpPr>
        <p:cxnSp>
          <p:nvCxnSpPr>
            <p:cNvPr id="178" name="直接连接符 177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矩形: 圆角 178"/>
            <p:cNvSpPr/>
            <p:nvPr/>
          </p:nvSpPr>
          <p:spPr>
            <a:xfrm>
              <a:off x="1076853" y="5228959"/>
              <a:ext cx="5054600" cy="4279347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860521" y="2598139"/>
            <a:ext cx="3899470" cy="2250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 替换技术就是利用这个原理，试图用秘密信息比特替换掉随机噪声，以达到隐藏秘密信息的目的。 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6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6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1259350" y="1669331"/>
            <a:ext cx="4367294" cy="743436"/>
            <a:chOff x="4397979" y="1531371"/>
            <a:chExt cx="4367294" cy="743436"/>
          </a:xfrm>
        </p:grpSpPr>
        <p:sp>
          <p:nvSpPr>
            <p:cNvPr id="50" name="矩形: 圆角 49"/>
            <p:cNvSpPr/>
            <p:nvPr/>
          </p:nvSpPr>
          <p:spPr>
            <a:xfrm>
              <a:off x="4512179" y="1596162"/>
              <a:ext cx="3939286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97979" y="1531371"/>
              <a:ext cx="4367294" cy="743436"/>
              <a:chOff x="4397979" y="1531371"/>
              <a:chExt cx="4367294" cy="743436"/>
            </a:xfrm>
          </p:grpSpPr>
          <p:sp>
            <p:nvSpPr>
              <p:cNvPr id="52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599752" y="1531371"/>
                <a:ext cx="4165521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音频信号的特点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67" name="矩形 66"/>
          <p:cNvSpPr/>
          <p:nvPr/>
        </p:nvSpPr>
        <p:spPr>
          <a:xfrm>
            <a:off x="2125388" y="2444211"/>
            <a:ext cx="1326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一维信号 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259350" y="3551034"/>
            <a:ext cx="4493750" cy="714085"/>
            <a:chOff x="4397979" y="1560722"/>
            <a:chExt cx="4493750" cy="714085"/>
          </a:xfrm>
        </p:grpSpPr>
        <p:sp>
          <p:nvSpPr>
            <p:cNvPr id="69" name="矩形: 圆角 68"/>
            <p:cNvSpPr/>
            <p:nvPr/>
          </p:nvSpPr>
          <p:spPr>
            <a:xfrm>
              <a:off x="4512179" y="1596162"/>
              <a:ext cx="3939286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4397979" y="1560722"/>
              <a:ext cx="4493750" cy="714085"/>
              <a:chOff x="4397979" y="1560722"/>
              <a:chExt cx="4493750" cy="714085"/>
            </a:xfrm>
          </p:grpSpPr>
          <p:sp>
            <p:nvSpPr>
              <p:cNvPr id="7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4599752" y="1560722"/>
                <a:ext cx="4291977" cy="58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Heavy" panose="020B0A00000000000000" pitchFamily="34" charset="-122"/>
                  </a:rPr>
                  <a:t>对音频信息隐藏技术的要求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73" name="矩形 72"/>
          <p:cNvSpPr/>
          <p:nvPr/>
        </p:nvSpPr>
        <p:spPr>
          <a:xfrm>
            <a:off x="2127649" y="439194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  <a:cs typeface="+mn-ea"/>
                <a:sym typeface="+mn-lt"/>
              </a:rPr>
              <a:t>透明性</a:t>
            </a:r>
            <a:endParaRPr lang="zh-CN" altLang="en-US" sz="2000" dirty="0">
              <a:latin typeface="+mn-ea"/>
              <a:cs typeface="+mn-ea"/>
              <a:sym typeface="+mn-l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753189" y="4391416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  <a:cs typeface="+mn-ea"/>
                <a:sym typeface="+mn-lt"/>
              </a:rPr>
              <a:t>鲁棒性（强鲁棒，抗模数转换）</a:t>
            </a:r>
            <a:endParaRPr lang="zh-CN" altLang="en-US" sz="2000" dirty="0"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127833" y="5071804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  <a:cs typeface="+mn-ea"/>
                <a:sym typeface="+mn-lt"/>
              </a:rPr>
              <a:t>同步</a:t>
            </a:r>
            <a:endParaRPr lang="zh-CN" altLang="en-US" sz="2000" dirty="0"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753343" y="507196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  <a:cs typeface="+mn-ea"/>
                <a:sym typeface="+mn-lt"/>
              </a:rPr>
              <a:t>盲检测</a:t>
            </a:r>
            <a:endParaRPr lang="zh-CN" altLang="en-US" sz="2000" dirty="0">
              <a:latin typeface="+mn-ea"/>
              <a:cs typeface="+mn-ea"/>
              <a:sym typeface="+mn-lt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3641173" y="347710"/>
            <a:ext cx="4909654" cy="1109044"/>
            <a:chOff x="3279913" y="488294"/>
            <a:chExt cx="4909654" cy="1109044"/>
          </a:xfrm>
        </p:grpSpPr>
        <p:grpSp>
          <p:nvGrpSpPr>
            <p:cNvPr id="78" name="组合 77"/>
            <p:cNvGrpSpPr/>
            <p:nvPr/>
          </p:nvGrpSpPr>
          <p:grpSpPr>
            <a:xfrm>
              <a:off x="3279913" y="909457"/>
              <a:ext cx="4909654" cy="687881"/>
              <a:chOff x="3279913" y="909457"/>
              <a:chExt cx="4909654" cy="687881"/>
            </a:xfrm>
          </p:grpSpPr>
          <p:sp>
            <p:nvSpPr>
              <p:cNvPr id="232" name="矩形: 圆角 231"/>
              <p:cNvSpPr/>
              <p:nvPr/>
            </p:nvSpPr>
            <p:spPr>
              <a:xfrm>
                <a:off x="3279913" y="909457"/>
                <a:ext cx="4909654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233" name="文本框 232"/>
              <p:cNvSpPr txBox="1"/>
              <p:nvPr/>
            </p:nvSpPr>
            <p:spPr>
              <a:xfrm>
                <a:off x="4600123" y="1032190"/>
                <a:ext cx="3589444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音频信息隐藏技术 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7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80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8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9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0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1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2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3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4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5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6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7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8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9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0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1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2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3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4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5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6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7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8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9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0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1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2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3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4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5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6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7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8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9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0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1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2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3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4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5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6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7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8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9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0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1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2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3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4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5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6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7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8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9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0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1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2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3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4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5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6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7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8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9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0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1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234" name="矩形 233"/>
          <p:cNvSpPr/>
          <p:nvPr/>
        </p:nvSpPr>
        <p:spPr>
          <a:xfrm>
            <a:off x="2125388" y="2935869"/>
            <a:ext cx="6599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  <a:cs typeface="+mn-ea"/>
                <a:sym typeface="+mn-lt"/>
              </a:rPr>
              <a:t>人耳听觉系统</a:t>
            </a:r>
            <a:r>
              <a:rPr lang="zh-CN" altLang="en-US" sz="2000" dirty="0">
                <a:latin typeface="+mj-lt"/>
                <a:cs typeface="+mn-ea"/>
                <a:sym typeface="+mn-lt"/>
              </a:rPr>
              <a:t>（</a:t>
            </a:r>
            <a:r>
              <a:rPr lang="en-US" altLang="zh-CN" sz="2000" dirty="0">
                <a:latin typeface="+mj-lt"/>
                <a:cs typeface="+mn-ea"/>
                <a:sym typeface="+mn-lt"/>
              </a:rPr>
              <a:t>HAS</a:t>
            </a:r>
            <a:r>
              <a:rPr lang="zh-CN" altLang="en-US" sz="2000" dirty="0">
                <a:latin typeface="+mj-lt"/>
                <a:cs typeface="+mn-ea"/>
                <a:sym typeface="+mn-lt"/>
              </a:rPr>
              <a:t>）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比人眼视觉系统</a:t>
            </a:r>
            <a:r>
              <a:rPr lang="zh-CN" altLang="en-US" sz="2000" dirty="0">
                <a:latin typeface="+mj-lt"/>
                <a:cs typeface="+mn-ea"/>
                <a:sym typeface="+mn-lt"/>
              </a:rPr>
              <a:t>（</a:t>
            </a:r>
            <a:r>
              <a:rPr lang="en-US" altLang="zh-CN" sz="2000" dirty="0">
                <a:latin typeface="+mj-lt"/>
                <a:cs typeface="+mn-ea"/>
                <a:sym typeface="+mn-lt"/>
              </a:rPr>
              <a:t>HVS</a:t>
            </a:r>
            <a:r>
              <a:rPr lang="zh-CN" altLang="en-US" sz="2000" dirty="0">
                <a:latin typeface="+mj-lt"/>
                <a:cs typeface="+mn-ea"/>
                <a:sym typeface="+mn-lt"/>
              </a:rPr>
              <a:t>）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灵敏得多</a:t>
            </a:r>
            <a:endParaRPr lang="zh-CN" altLang="en-US" sz="2000" dirty="0"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3" grpId="0"/>
      <p:bldP spid="74" grpId="0"/>
      <p:bldP spid="75" grpId="0"/>
      <p:bldP spid="76" grpId="0"/>
      <p:bldP spid="2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7158504" y="4019393"/>
            <a:ext cx="1253908" cy="518966"/>
            <a:chOff x="6841372" y="4895264"/>
            <a:chExt cx="1253908" cy="518966"/>
          </a:xfrm>
        </p:grpSpPr>
        <p:sp>
          <p:nvSpPr>
            <p:cNvPr id="26" name="Freeform 7"/>
            <p:cNvSpPr/>
            <p:nvPr/>
          </p:nvSpPr>
          <p:spPr bwMode="auto">
            <a:xfrm>
              <a:off x="6841372" y="4895264"/>
              <a:ext cx="1253908" cy="518966"/>
            </a:xfrm>
            <a:custGeom>
              <a:avLst/>
              <a:gdLst>
                <a:gd name="T0" fmla="*/ 1716 w 1716"/>
                <a:gd name="T1" fmla="*/ 236 h 473"/>
                <a:gd name="T2" fmla="*/ 1307 w 1716"/>
                <a:gd name="T3" fmla="*/ 0 h 473"/>
                <a:gd name="T4" fmla="*/ 1307 w 1716"/>
                <a:gd name="T5" fmla="*/ 75 h 473"/>
                <a:gd name="T6" fmla="*/ 0 w 1716"/>
                <a:gd name="T7" fmla="*/ 75 h 473"/>
                <a:gd name="T8" fmla="*/ 0 w 1716"/>
                <a:gd name="T9" fmla="*/ 398 h 473"/>
                <a:gd name="T10" fmla="*/ 1307 w 1716"/>
                <a:gd name="T11" fmla="*/ 398 h 473"/>
                <a:gd name="T12" fmla="*/ 1307 w 1716"/>
                <a:gd name="T13" fmla="*/ 473 h 473"/>
                <a:gd name="T14" fmla="*/ 1716 w 1716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473">
                  <a:moveTo>
                    <a:pt x="1716" y="236"/>
                  </a:moveTo>
                  <a:lnTo>
                    <a:pt x="1307" y="0"/>
                  </a:lnTo>
                  <a:lnTo>
                    <a:pt x="1307" y="75"/>
                  </a:lnTo>
                  <a:lnTo>
                    <a:pt x="0" y="75"/>
                  </a:lnTo>
                  <a:lnTo>
                    <a:pt x="0" y="398"/>
                  </a:lnTo>
                  <a:lnTo>
                    <a:pt x="1307" y="398"/>
                  </a:lnTo>
                  <a:lnTo>
                    <a:pt x="1307" y="473"/>
                  </a:lnTo>
                  <a:lnTo>
                    <a:pt x="1716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425154" y="489526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sym typeface="+mn-ea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803286" y="3301074"/>
            <a:ext cx="1205543" cy="518966"/>
            <a:chOff x="4516634" y="4176945"/>
            <a:chExt cx="1205543" cy="518966"/>
          </a:xfrm>
        </p:grpSpPr>
        <p:sp>
          <p:nvSpPr>
            <p:cNvPr id="29" name="Freeform 8"/>
            <p:cNvSpPr/>
            <p:nvPr/>
          </p:nvSpPr>
          <p:spPr bwMode="auto">
            <a:xfrm>
              <a:off x="4516634" y="4176945"/>
              <a:ext cx="1205543" cy="518966"/>
            </a:xfrm>
            <a:custGeom>
              <a:avLst/>
              <a:gdLst>
                <a:gd name="T0" fmla="*/ 0 w 1715"/>
                <a:gd name="T1" fmla="*/ 236 h 473"/>
                <a:gd name="T2" fmla="*/ 409 w 1715"/>
                <a:gd name="T3" fmla="*/ 0 h 473"/>
                <a:gd name="T4" fmla="*/ 409 w 1715"/>
                <a:gd name="T5" fmla="*/ 75 h 473"/>
                <a:gd name="T6" fmla="*/ 1715 w 1715"/>
                <a:gd name="T7" fmla="*/ 75 h 473"/>
                <a:gd name="T8" fmla="*/ 1715 w 1715"/>
                <a:gd name="T9" fmla="*/ 398 h 473"/>
                <a:gd name="T10" fmla="*/ 409 w 1715"/>
                <a:gd name="T11" fmla="*/ 398 h 473"/>
                <a:gd name="T12" fmla="*/ 409 w 1715"/>
                <a:gd name="T13" fmla="*/ 473 h 473"/>
                <a:gd name="T14" fmla="*/ 0 w 1715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5" h="473">
                  <a:moveTo>
                    <a:pt x="0" y="236"/>
                  </a:moveTo>
                  <a:lnTo>
                    <a:pt x="409" y="0"/>
                  </a:lnTo>
                  <a:lnTo>
                    <a:pt x="409" y="75"/>
                  </a:lnTo>
                  <a:lnTo>
                    <a:pt x="1715" y="75"/>
                  </a:lnTo>
                  <a:lnTo>
                    <a:pt x="1715" y="398"/>
                  </a:lnTo>
                  <a:lnTo>
                    <a:pt x="409" y="398"/>
                  </a:lnTo>
                  <a:lnTo>
                    <a:pt x="409" y="473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4677517" y="4196146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sym typeface="+mn-ea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31" name="Group 3"/>
          <p:cNvGrpSpPr/>
          <p:nvPr/>
        </p:nvGrpSpPr>
        <p:grpSpPr>
          <a:xfrm>
            <a:off x="5505350" y="2849552"/>
            <a:ext cx="2182511" cy="2182511"/>
            <a:chOff x="4632531" y="3441650"/>
            <a:chExt cx="2922866" cy="2922866"/>
          </a:xfrm>
        </p:grpSpPr>
        <p:sp>
          <p:nvSpPr>
            <p:cNvPr id="32" name="Oval 10"/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5890563" y="3602253"/>
            <a:ext cx="1530349" cy="1137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时域音频隐藏法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sym typeface="+mn-ea"/>
            </a:endParaRPr>
          </a:p>
          <a:p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62910" y="3364371"/>
            <a:ext cx="484889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  <a:sym typeface="+mn-ea"/>
              </a:rPr>
              <a:t> </a:t>
            </a:r>
            <a:r>
              <a:rPr lang="en-US" altLang="zh-CN" sz="2400" dirty="0">
                <a:latin typeface="+mj-lt"/>
                <a:sym typeface="+mn-ea"/>
              </a:rPr>
              <a:t>LSB</a:t>
            </a:r>
            <a:r>
              <a:rPr lang="zh-CN" altLang="en-US" sz="2400" dirty="0">
                <a:latin typeface="+mj-lt"/>
                <a:sym typeface="+mn-ea"/>
              </a:rPr>
              <a:t>（</a:t>
            </a:r>
            <a:r>
              <a:rPr lang="en-US" altLang="zh-CN" sz="2400" dirty="0">
                <a:latin typeface="+mj-lt"/>
                <a:sym typeface="+mn-ea"/>
              </a:rPr>
              <a:t>Least Significant Bit</a:t>
            </a:r>
            <a:r>
              <a:rPr lang="zh-CN" altLang="en-US" sz="2400" dirty="0">
                <a:latin typeface="+mj-lt"/>
                <a:sym typeface="+mn-ea"/>
              </a:rPr>
              <a:t>）</a:t>
            </a:r>
            <a:endParaRPr lang="zh-CN" altLang="en-US" sz="2400" dirty="0">
              <a:latin typeface="+mj-lt"/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511220" y="4038697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  <a:sym typeface="+mn-ea"/>
              </a:rPr>
              <a:t>回声隐藏法 </a:t>
            </a:r>
            <a:endParaRPr lang="zh-CN" altLang="en-US" sz="2400" dirty="0">
              <a:latin typeface="+mn-ea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061732" y="716894"/>
            <a:ext cx="6068536" cy="1109044"/>
            <a:chOff x="3279913" y="488294"/>
            <a:chExt cx="6068536" cy="1109044"/>
          </a:xfrm>
        </p:grpSpPr>
        <p:grpSp>
          <p:nvGrpSpPr>
            <p:cNvPr id="38" name="组合 37"/>
            <p:cNvGrpSpPr/>
            <p:nvPr/>
          </p:nvGrpSpPr>
          <p:grpSpPr>
            <a:xfrm>
              <a:off x="3279913" y="909457"/>
              <a:ext cx="6068536" cy="687881"/>
              <a:chOff x="3279913" y="909457"/>
              <a:chExt cx="6068536" cy="687881"/>
            </a:xfrm>
          </p:grpSpPr>
          <p:sp>
            <p:nvSpPr>
              <p:cNvPr id="203" name="矩形: 圆角 202"/>
              <p:cNvSpPr/>
              <p:nvPr/>
            </p:nvSpPr>
            <p:spPr>
              <a:xfrm>
                <a:off x="3279913" y="909457"/>
                <a:ext cx="6068536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4600123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时间域音频信息隐藏算法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3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40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8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9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0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1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2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3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4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5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6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7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8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9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0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1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2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3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4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5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6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7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8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9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0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1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2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3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4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5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6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7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8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9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0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1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2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304449" y="2064775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912029" y="2406511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tom_192635"/>
          <p:cNvSpPr>
            <a:spLocks noChangeAspect="1"/>
          </p:cNvSpPr>
          <p:nvPr/>
        </p:nvSpPr>
        <p:spPr bwMode="auto">
          <a:xfrm>
            <a:off x="1461377" y="2210069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605957" y="2178852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例：数字声音信号各个比特位平面的分析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49360" y="3279641"/>
            <a:ext cx="8893279" cy="1868864"/>
            <a:chOff x="1076853" y="5080315"/>
            <a:chExt cx="5054600" cy="278277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: 圆角 15"/>
            <p:cNvSpPr/>
            <p:nvPr/>
          </p:nvSpPr>
          <p:spPr>
            <a:xfrm>
              <a:off x="1183694" y="5228959"/>
              <a:ext cx="4849724" cy="2634131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605957" y="3379468"/>
            <a:ext cx="7003994" cy="1696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这里用一段</a:t>
            </a:r>
            <a:r>
              <a:rPr lang="en-US" altLang="zh-CN" sz="2400" dirty="0">
                <a:latin typeface="+mj-lt"/>
              </a:rPr>
              <a:t>11. 025 kHz</a:t>
            </a:r>
            <a:r>
              <a:rPr lang="zh-CN" altLang="en-US" sz="2400" dirty="0">
                <a:latin typeface="+mn-ea"/>
              </a:rPr>
              <a:t>采样、</a:t>
            </a:r>
            <a:r>
              <a:rPr lang="en-US" altLang="zh-CN" sz="2400" dirty="0">
                <a:latin typeface="+mj-lt"/>
              </a:rPr>
              <a:t>16</a:t>
            </a:r>
            <a:r>
              <a:rPr lang="zh-CN" altLang="en-US" sz="2400" dirty="0">
                <a:latin typeface="+mn-ea"/>
              </a:rPr>
              <a:t>比特编码的语音信号为例。由于原始信号采用</a:t>
            </a:r>
            <a:r>
              <a:rPr lang="en-US" altLang="zh-CN" sz="2400" dirty="0">
                <a:latin typeface="+mj-lt"/>
              </a:rPr>
              <a:t>16</a:t>
            </a:r>
            <a:r>
              <a:rPr lang="zh-CN" altLang="en-US" sz="2400" dirty="0">
                <a:latin typeface="+mn-ea"/>
              </a:rPr>
              <a:t>比特编码，因此较低比特位的作用影响更小。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97" y="1282579"/>
            <a:ext cx="5872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声音信号中何处可以用来隐藏信息？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6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8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259350" y="675886"/>
            <a:ext cx="5591632" cy="840284"/>
            <a:chOff x="3135993" y="1051060"/>
            <a:chExt cx="5591632" cy="840284"/>
          </a:xfrm>
        </p:grpSpPr>
        <p:sp>
          <p:nvSpPr>
            <p:cNvPr id="8" name="矩形: 圆角 7"/>
            <p:cNvSpPr/>
            <p:nvPr/>
          </p:nvSpPr>
          <p:spPr>
            <a:xfrm>
              <a:off x="3839426" y="1280937"/>
              <a:ext cx="48369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024093" y="1333399"/>
              <a:ext cx="47035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语音各个比特位的作用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1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思源黑体 CN Heavy" panose="020B0A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9459"/>
          <p:cNvPicPr>
            <a:picLocks noChangeAspect="1"/>
          </p:cNvPicPr>
          <p:nvPr/>
        </p:nvPicPr>
        <p:blipFill>
          <a:blip r:embed="rId1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3326" t="11960" r="3326" b="1595"/>
          <a:stretch>
            <a:fillRect/>
          </a:stretch>
        </p:blipFill>
        <p:spPr>
          <a:xfrm>
            <a:off x="2590800" y="2935912"/>
            <a:ext cx="7010400" cy="30019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" name="组合 16"/>
          <p:cNvGrpSpPr/>
          <p:nvPr/>
        </p:nvGrpSpPr>
        <p:grpSpPr>
          <a:xfrm>
            <a:off x="1665347" y="1898456"/>
            <a:ext cx="5185634" cy="617070"/>
            <a:chOff x="5493750" y="892151"/>
            <a:chExt cx="5185634" cy="617070"/>
          </a:xfrm>
        </p:grpSpPr>
        <p:sp>
          <p:nvSpPr>
            <p:cNvPr id="18" name="矩形: 圆角 1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20" name="矩形: 圆角 19"/>
            <p:cNvSpPr/>
            <p:nvPr/>
          </p:nvSpPr>
          <p:spPr>
            <a:xfrm>
              <a:off x="6095999" y="892151"/>
              <a:ext cx="4583385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原始语音信号（“床前明月光”）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VECTOR" val="28b0fd0e-7ece-4f48-881a-83c93b08799b"/>
</p:tagLst>
</file>

<file path=ppt/tags/tag7.xml><?xml version="1.0" encoding="utf-8"?>
<p:tagLst xmlns:p="http://schemas.openxmlformats.org/presentationml/2006/main">
  <p:tag name="ISLIDE.VECTOR" val="28b0fd0e-7ece-4f48-881a-83c93b08799b"/>
</p:tagLst>
</file>

<file path=ppt/tags/tag8.xml><?xml version="1.0" encoding="utf-8"?>
<p:tagLst xmlns:p="http://schemas.openxmlformats.org/presentationml/2006/main">
  <p:tag name="ISLIDE.VECTOR" val="28b0fd0e-7ece-4f48-881a-83c93b08799b"/>
</p:tagLst>
</file>

<file path=ppt/tags/tag9.xml><?xml version="1.0" encoding="utf-8"?>
<p:tagLst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1031</Words>
  <Application>WPS 演示</Application>
  <PresentationFormat>宽屏</PresentationFormat>
  <Paragraphs>114</Paragraphs>
  <Slides>16</Slides>
  <Notes>17</Notes>
  <HiddenSlides>1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宋体</vt:lpstr>
      <vt:lpstr>Wingdings</vt:lpstr>
      <vt:lpstr>思源黑体 CN Heavy</vt:lpstr>
      <vt:lpstr>微软雅黑 Light</vt:lpstr>
      <vt:lpstr>黑体</vt:lpstr>
      <vt:lpstr>Wingdings</vt:lpstr>
      <vt:lpstr>Times New Roman</vt:lpstr>
      <vt:lpstr>微软雅黑</vt:lpstr>
      <vt:lpstr>Arial Unicode MS</vt:lpstr>
      <vt:lpstr>等线</vt:lpstr>
      <vt:lpstr>思源黑体 CN Normal</vt:lpstr>
      <vt:lpstr>Office 主题​​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Li安全</cp:lastModifiedBy>
  <cp:revision>487</cp:revision>
  <dcterms:created xsi:type="dcterms:W3CDTF">2019-09-27T01:23:00Z</dcterms:created>
  <dcterms:modified xsi:type="dcterms:W3CDTF">2019-11-13T05:20:06Z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